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61" r:id="rId2"/>
    <p:sldId id="260" r:id="rId3"/>
    <p:sldId id="262" r:id="rId4"/>
  </p:sldIdLst>
  <p:sldSz cx="9906000" cy="6858000" type="A4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00"/>
    <a:srgbClr val="00829E"/>
    <a:srgbClr val="019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3"/>
    <p:restoredTop sz="94720"/>
  </p:normalViewPr>
  <p:slideViewPr>
    <p:cSldViewPr snapToGrid="0" snapToObjects="1">
      <p:cViewPr>
        <p:scale>
          <a:sx n="90" d="100"/>
          <a:sy n="90" d="100"/>
        </p:scale>
        <p:origin x="496" y="-7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5348"/>
          </a:xfrm>
          <a:prstGeom prst="rect">
            <a:avLst/>
          </a:prstGeom>
        </p:spPr>
        <p:txBody>
          <a:bodyPr vert="horz" lIns="95254" tIns="47627" rIns="95254" bIns="47627" rtlCol="0"/>
          <a:lstStyle>
            <a:lvl1pPr algn="r">
              <a:defRPr sz="1300"/>
            </a:lvl1pPr>
          </a:lstStyle>
          <a:p>
            <a:fld id="{3F87705B-5E2B-2144-B249-E01D12CAB475}" type="datetimeFigureOut">
              <a:rPr lang="en-US" smtClean="0"/>
              <a:t>5/18/2026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1233488"/>
            <a:ext cx="481330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54" tIns="47627" rIns="95254" bIns="476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5254" tIns="47627" rIns="95254" bIns="47627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60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60" cy="495347"/>
          </a:xfrm>
          <a:prstGeom prst="rect">
            <a:avLst/>
          </a:prstGeom>
        </p:spPr>
        <p:txBody>
          <a:bodyPr vert="horz" lIns="95254" tIns="47627" rIns="95254" bIns="47627" rtlCol="0" anchor="b"/>
          <a:lstStyle>
            <a:lvl1pPr algn="r">
              <a:defRPr sz="1300"/>
            </a:lvl1pPr>
          </a:lstStyle>
          <a:p>
            <a:fld id="{4A0D52B4-5D54-BF4E-84B6-C5AE2BD2B2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16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D52B4-5D54-BF4E-84B6-C5AE2BD2B2C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142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D52B4-5D54-BF4E-84B6-C5AE2BD2B2C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992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0D52B4-5D54-BF4E-84B6-C5AE2BD2B2C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93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3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3AA02B43-97F4-E14B-BABF-639343645A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34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9D98E5D-BF94-F145-A785-EF1519109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281262"/>
              </p:ext>
            </p:extLst>
          </p:nvPr>
        </p:nvGraphicFramePr>
        <p:xfrm>
          <a:off x="520263" y="2049517"/>
          <a:ext cx="1397874" cy="3748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4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34384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rgbClr val="FF8500"/>
                          </a:solidFill>
                          <a:effectLst/>
                        </a:rPr>
                        <a:t>Meat Free Monday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Three cheese Pasta bake, House Salad &amp; Garlic Bread</a:t>
                      </a:r>
                      <a:endParaRPr lang="en-GB" sz="900" b="1" kern="1200" dirty="0">
                        <a:solidFill>
                          <a:srgbClr val="FF85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65748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TUESDAY</a:t>
                      </a:r>
                    </a:p>
                    <a:p>
                      <a:pPr algn="ctr"/>
                      <a:r>
                        <a:rPr lang="en-GB" sz="9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Chicken Shawarma with Red slaw &amp; flat Bread</a:t>
                      </a:r>
                    </a:p>
                    <a:p>
                      <a:pPr algn="ctr"/>
                      <a:endParaRPr lang="en-GB" sz="900" dirty="0">
                        <a:solidFill>
                          <a:srgbClr val="FF8500"/>
                        </a:solidFill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72356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Honey Glazed Gammon Roast Gravy &amp; Braised Red Cabbage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811033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THURSDAY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Italian Style </a:t>
                      </a:r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Mince Lamb lasagne with House Olive Salad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1366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FRIDAY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Cod Fish Cake with Homemade Tartar Sauce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FC3391C-F2A3-AE45-BE49-FA95F870B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156593"/>
              </p:ext>
            </p:extLst>
          </p:nvPr>
        </p:nvGraphicFramePr>
        <p:xfrm>
          <a:off x="2406867" y="2060027"/>
          <a:ext cx="1397875" cy="36898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5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05419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lang="en-GB" sz="1000" dirty="0">
                          <a:effectLst/>
                        </a:rPr>
                        <a:t>MONDAY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effectLst/>
                        </a:rPr>
                        <a:t> wholemeal Pasta 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effectLst/>
                        </a:rPr>
                        <a:t>Tuan &amp; Sweetcorn with  House Salad  &amp; Garlic Bread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endParaRPr lang="en-GB" sz="900" dirty="0"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43427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lang="en-GB" sz="1000" dirty="0">
                          <a:effectLst/>
                        </a:rPr>
                        <a:t>TUESDAY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Vegan Shawarma with Red Slaw &amp; Flat Bread </a:t>
                      </a:r>
                      <a:endParaRPr lang="en-GB" sz="110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72627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WEDNESDAY 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effectLst/>
                        </a:rPr>
                        <a:t>Grilled Vegan Sausage with Braised Red Cabbage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effectLst/>
                        </a:rPr>
                        <a:t>  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3614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THURSDAY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effectLst/>
                        </a:rPr>
                        <a:t>Eat Curious &amp;  Vegetable 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effectLst/>
                        </a:rPr>
                        <a:t>Lasagne With House Olive Salad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1005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FRIDAY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effectLst/>
                        </a:rPr>
                        <a:t>Welsh rarebit With Red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effectLst/>
                        </a:rPr>
                        <a:t>Onion Chutney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endParaRPr lang="en-GB" sz="1100" b="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D2E8BE6-FB26-6B45-A4DC-F969AA805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522785"/>
              </p:ext>
            </p:extLst>
          </p:nvPr>
        </p:nvGraphicFramePr>
        <p:xfrm>
          <a:off x="4293473" y="2060027"/>
          <a:ext cx="1397875" cy="38040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5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8195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MONDAY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 Slow cooked Ratatouille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Green Beans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House Salad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55680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TUESDAY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Tabbouleh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Broccoli &amp; Greens</a:t>
                      </a:r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70795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Rustic Roast Potatoes 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Braised Red Cabbage 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Green Beans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endParaRPr lang="en-GB" sz="10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94538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 THURSDAY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Garlic Bread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Roasted Cauliflower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 &amp; Carrots  </a:t>
                      </a:r>
                      <a:endParaRPr lang="en-GB" sz="9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0984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FRIDAY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Oven Chips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Garden Peas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Baked Beans</a:t>
                      </a:r>
                      <a:endParaRPr lang="en-GB" sz="10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B9B4704-63DA-1F47-9324-23110D225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696020"/>
              </p:ext>
            </p:extLst>
          </p:nvPr>
        </p:nvGraphicFramePr>
        <p:xfrm>
          <a:off x="6269420" y="2060026"/>
          <a:ext cx="1397875" cy="3846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5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6610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MONDAY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Plant Based Italian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Style Bolognaise</a:t>
                      </a:r>
                    </a:p>
                    <a:p>
                      <a:pPr algn="ctr"/>
                      <a:endParaRPr lang="en-GB" sz="1000" b="1" kern="1200" dirty="0">
                        <a:solidFill>
                          <a:srgbClr val="FF85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 </a:t>
                      </a:r>
                      <a:endParaRPr lang="en-GB" sz="1000" dirty="0">
                        <a:solidFill>
                          <a:srgbClr val="FF8500"/>
                        </a:solidFill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81904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TUESDAY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 Baked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Baked Potato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Cheese &amp; 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solidFill>
                          <a:srgbClr val="FF8500"/>
                        </a:solidFill>
                        <a:effectLst/>
                      </a:endParaRPr>
                    </a:p>
                    <a:p>
                      <a:pPr algn="ctr"/>
                      <a:endParaRPr lang="en-GB" sz="1000" dirty="0">
                        <a:solidFill>
                          <a:srgbClr val="FF8500"/>
                        </a:solidFill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487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WEDNESDAY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>
                          <a:solidFill>
                            <a:srgbClr val="FF8500"/>
                          </a:solidFill>
                          <a:effectLst/>
                        </a:rPr>
                        <a:t> Tomato &amp; Basil </a:t>
                      </a: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Pesto Pasta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2862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THURSDAY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Potato With Grated Cheddar &amp; Baked Beans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FF8500"/>
                        </a:solidFill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53654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FRIDAY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Potato, Mexican BBQ Bean &amp; Sour Cream</a:t>
                      </a:r>
                      <a:endParaRPr lang="en-GB" sz="1000" dirty="0">
                        <a:solidFill>
                          <a:srgbClr val="FF8500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B97C142-276C-BF48-B094-1887B77F8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320002"/>
              </p:ext>
            </p:extLst>
          </p:nvPr>
        </p:nvGraphicFramePr>
        <p:xfrm>
          <a:off x="8158038" y="2028497"/>
          <a:ext cx="1478943" cy="3780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8943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81680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lang="en-GB" sz="1000" dirty="0">
                          <a:effectLst/>
                        </a:rPr>
                        <a:t>MONDAY</a:t>
                      </a:r>
                    </a:p>
                    <a:p>
                      <a:pPr algn="ctr"/>
                      <a:r>
                        <a:rPr lang="en-GB" sz="900" dirty="0">
                          <a:effectLst/>
                        </a:rPr>
                        <a:t>Fruit  Compote Topped  Yoghurts</a:t>
                      </a:r>
                    </a:p>
                    <a:p>
                      <a:pPr algn="ctr"/>
                      <a:r>
                        <a:rPr lang="en-GB" sz="900" dirty="0">
                          <a:effectLst/>
                        </a:rPr>
                        <a:t>Fresh Fruit &amp; Assorted Dried Fruits</a:t>
                      </a:r>
                      <a:endParaRPr lang="en-GB" sz="900" dirty="0">
                        <a:effectLst/>
                        <a:latin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80308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TUESDAY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Fruit Crumble &amp; Custard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Yogurt</a:t>
                      </a:r>
                      <a:endParaRPr lang="en-GB" sz="1100" dirty="0">
                        <a:effectLst/>
                      </a:endParaRPr>
                    </a:p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125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  <a:latin typeface="+mn-lt"/>
                        </a:rPr>
                        <a:t>Fruit Jelly With Mandarins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  <a:latin typeface="+mn-lt"/>
                        </a:rPr>
                        <a:t>Fresh Fruit &amp; Fruit Yogurt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8035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THURSDAY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Chocolate Cake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Yoghurt</a:t>
                      </a:r>
                      <a:endParaRPr lang="en-GB" sz="900" dirty="0">
                        <a:effectLst/>
                      </a:endParaRPr>
                    </a:p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2452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FRIDAY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Organic Fruit Lollies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Yogurt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8FB504-52F4-AB4F-A768-F34C76D86067}"/>
              </a:ext>
            </a:extLst>
          </p:cNvPr>
          <p:cNvCxnSpPr/>
          <p:nvPr/>
        </p:nvCxnSpPr>
        <p:spPr>
          <a:xfrm flipH="1">
            <a:off x="635876" y="1975944"/>
            <a:ext cx="1124607" cy="0"/>
          </a:xfrm>
          <a:prstGeom prst="line">
            <a:avLst/>
          </a:prstGeom>
          <a:ln w="22225">
            <a:solidFill>
              <a:srgbClr val="FF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ED6DC3-7B7A-B443-8DED-8F1ED2E93185}"/>
              </a:ext>
            </a:extLst>
          </p:cNvPr>
          <p:cNvCxnSpPr/>
          <p:nvPr/>
        </p:nvCxnSpPr>
        <p:spPr>
          <a:xfrm flipH="1">
            <a:off x="2560724" y="1975944"/>
            <a:ext cx="112460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6B06A7-08D0-C148-9406-90123082F631}"/>
              </a:ext>
            </a:extLst>
          </p:cNvPr>
          <p:cNvCxnSpPr/>
          <p:nvPr/>
        </p:nvCxnSpPr>
        <p:spPr>
          <a:xfrm flipH="1">
            <a:off x="4430106" y="1986454"/>
            <a:ext cx="1124607" cy="0"/>
          </a:xfrm>
          <a:prstGeom prst="line">
            <a:avLst/>
          </a:prstGeom>
          <a:ln w="22225">
            <a:solidFill>
              <a:srgbClr val="00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160BEC-D9E2-3D47-BFEF-7D4599F6DE9E}"/>
              </a:ext>
            </a:extLst>
          </p:cNvPr>
          <p:cNvCxnSpPr/>
          <p:nvPr/>
        </p:nvCxnSpPr>
        <p:spPr>
          <a:xfrm flipH="1">
            <a:off x="6406053" y="1975944"/>
            <a:ext cx="1124607" cy="0"/>
          </a:xfrm>
          <a:prstGeom prst="line">
            <a:avLst/>
          </a:prstGeom>
          <a:ln w="22225">
            <a:solidFill>
              <a:srgbClr val="FF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F9FADF-CA7A-DE46-B97D-F6130C30613A}"/>
              </a:ext>
            </a:extLst>
          </p:cNvPr>
          <p:cNvCxnSpPr/>
          <p:nvPr/>
        </p:nvCxnSpPr>
        <p:spPr>
          <a:xfrm flipH="1">
            <a:off x="8366238" y="1975944"/>
            <a:ext cx="112460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E1D8AFE-218A-4914-A758-CFE9CA61E183}"/>
              </a:ext>
            </a:extLst>
          </p:cNvPr>
          <p:cNvSpPr txBox="1"/>
          <p:nvPr/>
        </p:nvSpPr>
        <p:spPr>
          <a:xfrm>
            <a:off x="3123028" y="6302326"/>
            <a:ext cx="42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31863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9D98E5D-BF94-F145-A785-EF1519109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905636"/>
              </p:ext>
            </p:extLst>
          </p:nvPr>
        </p:nvGraphicFramePr>
        <p:xfrm>
          <a:off x="520263" y="2049517"/>
          <a:ext cx="1397874" cy="36964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4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34384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MONDAY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Lamb Biryani With Curry Sauce, Naan Bread, Raita &amp; Mango Chutney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8442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TUESDAY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Slow Cooked  Turkey  Mexican Chilli With Black Beans &amp; Salsa, Tortilla Chips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4723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Spanish Roast Chicken with Peppers ,olives &amp; Cherry Tomatoes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FF8500"/>
                        </a:solidFill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01944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THURSDAY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 Sundried Tomato &amp; Mozzarella Pasta Bake</a:t>
                      </a:r>
                      <a:endParaRPr lang="en-GB" sz="1000" b="1" kern="1200" dirty="0">
                        <a:solidFill>
                          <a:srgbClr val="FF85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1366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FRIDAY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b="0" dirty="0">
                          <a:solidFill>
                            <a:srgbClr val="FF8500"/>
                          </a:solidFill>
                          <a:effectLst/>
                          <a:latin typeface="Microsoft Sans Serif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Breaded Cod Fish Fingers With Tartar sauce &amp; Lemon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FC3391C-F2A3-AE45-BE49-FA95F870B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018238"/>
              </p:ext>
            </p:extLst>
          </p:nvPr>
        </p:nvGraphicFramePr>
        <p:xfrm>
          <a:off x="2430379" y="2060027"/>
          <a:ext cx="1374363" cy="37732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4363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0541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MONDAY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</a:rPr>
                        <a:t>Paneer &amp; Vegetable Masala with Naan Bread , Raita &amp; Mango </a:t>
                      </a:r>
                      <a:r>
                        <a:rPr lang="en-GB" sz="900" dirty="0" err="1">
                          <a:solidFill>
                            <a:schemeClr val="bg1"/>
                          </a:solidFill>
                          <a:effectLst/>
                        </a:rPr>
                        <a:t>Chuney</a:t>
                      </a:r>
                      <a:endParaRPr lang="en-GB" sz="9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/>
                      <a:endParaRPr lang="en-GB" sz="1000" dirty="0"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4342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TUESDAY</a:t>
                      </a:r>
                    </a:p>
                    <a:p>
                      <a:pPr algn="ctr"/>
                      <a:r>
                        <a:rPr lang="en-GB" sz="900" dirty="0">
                          <a:effectLst/>
                        </a:rPr>
                        <a:t> Sweet Potato  Chilli With Black Beans, Tortillas Chips &amp; Salsa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GB" sz="100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72627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WEDNESDAY</a:t>
                      </a:r>
                    </a:p>
                    <a:p>
                      <a:pPr marL="0" algn="ctr" defTabSz="914400" rtl="0" eaLnBrk="1" latinLnBrk="0" hangingPunct="1"/>
                      <a:r>
                        <a:rPr lang="en-GB" sz="9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Slow Braised Vegan Sausage  With a Rich  Roasted Red Onion Gravy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3614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THURSDAY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 Vegan </a:t>
                      </a:r>
                      <a:r>
                        <a:rPr lang="en-GB" sz="900" dirty="0">
                          <a:effectLst/>
                        </a:rPr>
                        <a:t>Pasta Carbonari With Long Close Slaw</a:t>
                      </a:r>
                    </a:p>
                    <a:p>
                      <a:pPr algn="ctr"/>
                      <a:endParaRPr lang="en-GB" sz="900" dirty="0"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1005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FRIDAY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Cheese &amp; Tomato tart with Spicy Salsa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endParaRPr lang="en-GB" sz="100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D2E8BE6-FB26-6B45-A4DC-F969AA805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344198"/>
              </p:ext>
            </p:extLst>
          </p:nvPr>
        </p:nvGraphicFramePr>
        <p:xfrm>
          <a:off x="4293473" y="2060027"/>
          <a:ext cx="1397875" cy="3621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5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794813">
                <a:tc>
                  <a:txBody>
                    <a:bodyPr/>
                    <a:lstStyle/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MONDAY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Steamed Yellow Rice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Roasted Cauliflower &amp; Red Peppers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55680">
                <a:tc>
                  <a:txBody>
                    <a:bodyPr/>
                    <a:lstStyle/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TUESDAY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Rustic Wedges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 Greens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Broccoli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70795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WEDNESDAY 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Rustic Roast Potato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Roast Parsnip &amp; Carrot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Gravy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5302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 THURSDAY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Garlic Bread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Long Close Slaw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Salad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0984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FRIDAY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Oven Baked Chips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Garden Peas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Baked Beans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B9B4704-63DA-1F47-9324-23110D225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512649"/>
              </p:ext>
            </p:extLst>
          </p:nvPr>
        </p:nvGraphicFramePr>
        <p:xfrm>
          <a:off x="6265628" y="2060026"/>
          <a:ext cx="1401667" cy="3569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1667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79449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MONDAY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Baked Potato With Cowboy Bean &amp; Cheese</a:t>
                      </a:r>
                    </a:p>
                    <a:p>
                      <a:pPr algn="ctr"/>
                      <a:endParaRPr lang="en-GB" sz="1000" b="1" kern="1200" dirty="0">
                        <a:solidFill>
                          <a:srgbClr val="FF85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81904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TUESDAY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Tomato &amp; Basil Pasta Bake Served With House Salad</a:t>
                      </a:r>
                      <a:b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</a:br>
                      <a:endParaRPr lang="en-GB" sz="1000" dirty="0">
                        <a:solidFill>
                          <a:srgbClr val="FF8500"/>
                        </a:solidFill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487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Sweet Potato,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 Cottage Cheese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2862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THURSDAY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Sweet Potato with Mexican Beans &amp; Cheddar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FF8500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53654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FRIDAY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Potato, 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Tuna Mayo &amp; Cheese</a:t>
                      </a:r>
                      <a:endParaRPr lang="en-GB" sz="1000" dirty="0">
                        <a:solidFill>
                          <a:srgbClr val="FF85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B97C142-276C-BF48-B094-1887B77F8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923056"/>
              </p:ext>
            </p:extLst>
          </p:nvPr>
        </p:nvGraphicFramePr>
        <p:xfrm>
          <a:off x="8162119" y="2028497"/>
          <a:ext cx="1486894" cy="36843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6894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777740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lang="en-GB" sz="1000" dirty="0">
                          <a:effectLst/>
                        </a:rPr>
                        <a:t>MONDAY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Fruit  Compote Topped  Yoghurts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Assorted Dried Fruits</a:t>
                      </a:r>
                      <a:endParaRPr lang="en-GB" sz="1000" dirty="0">
                        <a:effectLst/>
                        <a:latin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81043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TUESDAY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Lemon Sponge With Custard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 Fruit &amp; Fruit Yoghurt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125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WEDNESDAY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</a:rPr>
                        <a:t>Berry Granola</a:t>
                      </a:r>
                      <a:br>
                        <a:rPr lang="en-GB" sz="900" dirty="0">
                          <a:effectLst/>
                        </a:rPr>
                      </a:br>
                      <a:r>
                        <a:rPr lang="en-GB" sz="900" dirty="0">
                          <a:effectLst/>
                        </a:rPr>
                        <a:t>Fresh Fruit &amp; Fruit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effectLst/>
                        </a:rPr>
                        <a:t>Yogurt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80357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lang="en-GB" sz="1000" dirty="0">
                          <a:effectLst/>
                        </a:rPr>
                        <a:t>THURSDAY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Lemon Mousse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Yogurt </a:t>
                      </a:r>
                    </a:p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24520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lang="en-GB" sz="1000" dirty="0">
                          <a:effectLst/>
                        </a:rPr>
                        <a:t>FRIDAY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Assorted Ice Cream Pots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Yogurt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8FB504-52F4-AB4F-A768-F34C76D86067}"/>
              </a:ext>
            </a:extLst>
          </p:cNvPr>
          <p:cNvCxnSpPr/>
          <p:nvPr/>
        </p:nvCxnSpPr>
        <p:spPr>
          <a:xfrm flipH="1">
            <a:off x="635876" y="1975944"/>
            <a:ext cx="1124607" cy="0"/>
          </a:xfrm>
          <a:prstGeom prst="line">
            <a:avLst/>
          </a:prstGeom>
          <a:ln w="22225">
            <a:solidFill>
              <a:srgbClr val="FF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ED6DC3-7B7A-B443-8DED-8F1ED2E93185}"/>
              </a:ext>
            </a:extLst>
          </p:cNvPr>
          <p:cNvCxnSpPr/>
          <p:nvPr/>
        </p:nvCxnSpPr>
        <p:spPr>
          <a:xfrm flipH="1">
            <a:off x="2560724" y="1975944"/>
            <a:ext cx="112460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6B06A7-08D0-C148-9406-90123082F631}"/>
              </a:ext>
            </a:extLst>
          </p:cNvPr>
          <p:cNvCxnSpPr/>
          <p:nvPr/>
        </p:nvCxnSpPr>
        <p:spPr>
          <a:xfrm flipH="1">
            <a:off x="4430106" y="1986454"/>
            <a:ext cx="1124607" cy="0"/>
          </a:xfrm>
          <a:prstGeom prst="line">
            <a:avLst/>
          </a:prstGeom>
          <a:ln w="22225">
            <a:solidFill>
              <a:srgbClr val="00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160BEC-D9E2-3D47-BFEF-7D4599F6DE9E}"/>
              </a:ext>
            </a:extLst>
          </p:cNvPr>
          <p:cNvCxnSpPr/>
          <p:nvPr/>
        </p:nvCxnSpPr>
        <p:spPr>
          <a:xfrm flipH="1">
            <a:off x="6406053" y="1975944"/>
            <a:ext cx="1124607" cy="0"/>
          </a:xfrm>
          <a:prstGeom prst="line">
            <a:avLst/>
          </a:prstGeom>
          <a:ln w="22225">
            <a:solidFill>
              <a:srgbClr val="FF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F9FADF-CA7A-DE46-B97D-F6130C30613A}"/>
              </a:ext>
            </a:extLst>
          </p:cNvPr>
          <p:cNvCxnSpPr/>
          <p:nvPr/>
        </p:nvCxnSpPr>
        <p:spPr>
          <a:xfrm flipH="1">
            <a:off x="8366238" y="1975944"/>
            <a:ext cx="112460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E1D8AFE-218A-4914-A758-CFE9CA61E183}"/>
              </a:ext>
            </a:extLst>
          </p:cNvPr>
          <p:cNvSpPr txBox="1"/>
          <p:nvPr/>
        </p:nvSpPr>
        <p:spPr>
          <a:xfrm>
            <a:off x="3123028" y="6302326"/>
            <a:ext cx="42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1343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9D98E5D-BF94-F145-A785-EF1519109D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570383"/>
              </p:ext>
            </p:extLst>
          </p:nvPr>
        </p:nvGraphicFramePr>
        <p:xfrm>
          <a:off x="520263" y="2049517"/>
          <a:ext cx="1397874" cy="35823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4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34384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MONDAY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Minced Lamb Shepards Pie Topped With Crisp Potato Hash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37604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TUESDAY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Chicken Madras With Garlic Naan &amp; Mango Chutney</a:t>
                      </a:r>
                      <a:endParaRPr lang="en-GB" sz="1100" dirty="0">
                        <a:solidFill>
                          <a:srgbClr val="FF8500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4723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Grilled Pork or Chicken Sausages With Roasted Red Onion Gravy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01944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THURSDAY</a:t>
                      </a:r>
                    </a:p>
                    <a:p>
                      <a:pPr algn="ctr"/>
                      <a:r>
                        <a:rPr lang="en-GB" sz="1000" b="1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Greek lamb Baked Lamb with Aubergine &amp; Crumbled Feta</a:t>
                      </a:r>
                      <a:endParaRPr lang="en-GB" sz="1100" dirty="0">
                        <a:solidFill>
                          <a:srgbClr val="FF8500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1366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FRIDAY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FF85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Oven Baked Cod Fish Finger  with Tartar Sauce  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FC3391C-F2A3-AE45-BE49-FA95F870B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583871"/>
              </p:ext>
            </p:extLst>
          </p:nvPr>
        </p:nvGraphicFramePr>
        <p:xfrm>
          <a:off x="2406867" y="2060027"/>
          <a:ext cx="1397875" cy="3647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5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80541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MONDAY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</a:rPr>
                        <a:t>Lentil &amp; Vegetable Cottage Pie Serve with Onion Gravy</a:t>
                      </a:r>
                    </a:p>
                    <a:p>
                      <a:pPr algn="ctr"/>
                      <a:endParaRPr lang="en-GB" sz="1000" dirty="0"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4342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TUESDAY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Potato &amp; Pea Masala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 Garlic Naan &amp; Mango Chutney</a:t>
                      </a:r>
                      <a:endParaRPr lang="en-GB" sz="1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72627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Grilled Quorn Sausage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With Roasted Red Onion Gravy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36146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THURSDAY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 Cauliflower Au Gratin With Crispy vegan bacon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1005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FRIDAY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effectLst/>
                        </a:rPr>
                        <a:t>Vegan Or Pork Puff Pastry Sausage roll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D2E8BE6-FB26-6B45-A4DC-F969AA805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08096"/>
              </p:ext>
            </p:extLst>
          </p:nvPr>
        </p:nvGraphicFramePr>
        <p:xfrm>
          <a:off x="4293473" y="2060027"/>
          <a:ext cx="1397875" cy="36213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5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794813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 MONDAY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Steamed Broccoli 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Roasted Carrots</a:t>
                      </a:r>
                      <a:endParaRPr lang="en-GB" sz="10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55680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TUESDAY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Steamed Rice</a:t>
                      </a:r>
                    </a:p>
                    <a:p>
                      <a:pPr algn="ctr"/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Baby Corn &amp;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Garden Peas</a:t>
                      </a:r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 </a:t>
                      </a:r>
                      <a:endParaRPr lang="en-GB" sz="11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70795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Sauté Potatoes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Green Beans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  Steamed Green</a:t>
                      </a:r>
                      <a:endParaRPr lang="en-GB" sz="10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5302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THURSDAY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Crushed New Potatoes</a:t>
                      </a:r>
                    </a:p>
                    <a:p>
                      <a:pPr marL="0" algn="ctr" defTabSz="914400" rtl="0" eaLnBrk="1" latinLnBrk="0" hangingPunct="1">
                        <a:tabLst>
                          <a:tab pos="450215" algn="l"/>
                        </a:tabLst>
                      </a:pPr>
                      <a:r>
                        <a:rPr lang="en-GB" sz="1000" b="1" kern="1200" dirty="0">
                          <a:solidFill>
                            <a:srgbClr val="0082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Sweetcorn &amp; Roast  Peppers 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09847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00829E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FRIDAY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Garden Peas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 Baked Oven Chips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00829E"/>
                          </a:solidFill>
                          <a:effectLst/>
                        </a:rPr>
                        <a:t>Baked Beans</a:t>
                      </a:r>
                      <a:endParaRPr lang="en-GB" sz="1000" dirty="0">
                        <a:solidFill>
                          <a:srgbClr val="00829E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B9B4704-63DA-1F47-9324-23110D225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357944"/>
              </p:ext>
            </p:extLst>
          </p:nvPr>
        </p:nvGraphicFramePr>
        <p:xfrm>
          <a:off x="6269420" y="2060026"/>
          <a:ext cx="1397875" cy="3536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7875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79449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 MONDAY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Potato 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 Tuna Mayo Sweetcorn Mayo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781904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TUESDAY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Pasta With Sweetcorn &amp; Salmon</a:t>
                      </a:r>
                    </a:p>
                    <a:p>
                      <a:pPr algn="ctr"/>
                      <a:endParaRPr lang="en-GB" sz="1000" dirty="0">
                        <a:solidFill>
                          <a:srgbClr val="FF8500"/>
                        </a:solidFill>
                        <a:effectLst/>
                      </a:endParaRPr>
                    </a:p>
                    <a:p>
                      <a:pPr algn="ctr"/>
                      <a:endParaRPr lang="en-GB" sz="1000" dirty="0">
                        <a:solidFill>
                          <a:srgbClr val="FF8500"/>
                        </a:solidFill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487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Jacket with Sour Cream &amp; Chives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28627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THURSDAY</a:t>
                      </a:r>
                    </a:p>
                    <a:p>
                      <a:pPr algn="ctr"/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Rocket &amp; Spinach Pesto Pasta</a:t>
                      </a:r>
                      <a:endParaRPr lang="en-GB" sz="900" dirty="0">
                        <a:solidFill>
                          <a:srgbClr val="FF8500"/>
                        </a:solidFill>
                        <a:effectLst/>
                      </a:endParaRPr>
                    </a:p>
                    <a:p>
                      <a:pPr algn="ctr"/>
                      <a:endParaRPr lang="en-GB" sz="1100" dirty="0">
                        <a:solidFill>
                          <a:srgbClr val="FF8500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536547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rgbClr val="FF8500"/>
                          </a:solidFill>
                          <a:effectLst/>
                        </a:rPr>
                        <a:t> </a:t>
                      </a: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FRIDAY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Potato, </a:t>
                      </a:r>
                    </a:p>
                    <a:p>
                      <a:pPr algn="ctr">
                        <a:tabLst>
                          <a:tab pos="450215" algn="l"/>
                        </a:tabLst>
                      </a:pPr>
                      <a:r>
                        <a:rPr lang="en-GB" sz="1000" dirty="0">
                          <a:solidFill>
                            <a:srgbClr val="FF8500"/>
                          </a:solidFill>
                          <a:effectLst/>
                        </a:rPr>
                        <a:t>Baked Beans &amp; Cheese</a:t>
                      </a:r>
                      <a:endParaRPr lang="en-GB" sz="1000" dirty="0">
                        <a:solidFill>
                          <a:srgbClr val="FF8500"/>
                        </a:solidFill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B97C142-276C-BF48-B094-1887B77F85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926032"/>
              </p:ext>
            </p:extLst>
          </p:nvPr>
        </p:nvGraphicFramePr>
        <p:xfrm>
          <a:off x="8150087" y="2028497"/>
          <a:ext cx="1486894" cy="3821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6894">
                  <a:extLst>
                    <a:ext uri="{9D8B030D-6E8A-4147-A177-3AD203B41FA5}">
                      <a16:colId xmlns:a16="http://schemas.microsoft.com/office/drawing/2014/main" val="66251628"/>
                    </a:ext>
                  </a:extLst>
                </a:gridCol>
              </a:tblGrid>
              <a:tr h="77774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 MONDAY 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Eves Pudding &amp; Custard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Yogurt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5491"/>
                  </a:ext>
                </a:extLst>
              </a:tr>
              <a:tr h="810436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  <a:r>
                        <a:rPr lang="en-GB" sz="1000" dirty="0">
                          <a:effectLst/>
                        </a:rPr>
                        <a:t>TUESDAY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Raspberry Jelly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 Fresh Fruit &amp; Fruit Yogurt</a:t>
                      </a:r>
                      <a:endParaRPr lang="en-GB" sz="900" dirty="0"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122814"/>
                  </a:ext>
                </a:extLst>
              </a:tr>
              <a:tr h="69125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effectLst/>
                        </a:rPr>
                        <a:t>WEDNESDAY 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Assorted Yoghurt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Yogurt</a:t>
                      </a:r>
                      <a:endParaRPr lang="en-GB" sz="900" dirty="0">
                        <a:effectLst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723259"/>
                  </a:ext>
                </a:extLst>
              </a:tr>
              <a:tr h="780357"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THURSDAY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American Pancakes with  Fruit 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  Fresh Fruit, Yogurt</a:t>
                      </a: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Microsoft Sans Serif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355235"/>
                  </a:ext>
                </a:extLst>
              </a:tr>
              <a:tr h="624520">
                <a:tc>
                  <a:txBody>
                    <a:bodyPr/>
                    <a:lstStyle/>
                    <a:p>
                      <a:pPr algn="ctr"/>
                      <a:endParaRPr lang="en-GB" sz="1000" dirty="0">
                        <a:effectLst/>
                      </a:endParaRP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FRIDAY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Mango </a:t>
                      </a:r>
                      <a:r>
                        <a:rPr lang="en-GB" sz="1000" dirty="0" err="1">
                          <a:effectLst/>
                        </a:rPr>
                        <a:t>Lasi</a:t>
                      </a:r>
                      <a:endParaRPr lang="en-GB" sz="1000" dirty="0">
                        <a:effectLst/>
                      </a:endParaRP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Pudding Pots</a:t>
                      </a:r>
                    </a:p>
                    <a:p>
                      <a:pPr algn="ctr"/>
                      <a:r>
                        <a:rPr lang="en-GB" sz="1000" dirty="0">
                          <a:effectLst/>
                        </a:rPr>
                        <a:t>Fresh Fruit &amp; Fruit Yogurt</a:t>
                      </a:r>
                    </a:p>
                  </a:txBody>
                  <a:tcPr marL="64775" marR="6477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380900"/>
                  </a:ext>
                </a:extLst>
              </a:tr>
            </a:tbl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8FB504-52F4-AB4F-A768-F34C76D86067}"/>
              </a:ext>
            </a:extLst>
          </p:cNvPr>
          <p:cNvCxnSpPr/>
          <p:nvPr/>
        </p:nvCxnSpPr>
        <p:spPr>
          <a:xfrm flipH="1">
            <a:off x="635876" y="1975944"/>
            <a:ext cx="1124607" cy="0"/>
          </a:xfrm>
          <a:prstGeom prst="line">
            <a:avLst/>
          </a:prstGeom>
          <a:ln w="22225">
            <a:solidFill>
              <a:srgbClr val="FF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ED6DC3-7B7A-B443-8DED-8F1ED2E93185}"/>
              </a:ext>
            </a:extLst>
          </p:cNvPr>
          <p:cNvCxnSpPr/>
          <p:nvPr/>
        </p:nvCxnSpPr>
        <p:spPr>
          <a:xfrm flipH="1">
            <a:off x="2560724" y="1975944"/>
            <a:ext cx="112460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6B06A7-08D0-C148-9406-90123082F631}"/>
              </a:ext>
            </a:extLst>
          </p:cNvPr>
          <p:cNvCxnSpPr/>
          <p:nvPr/>
        </p:nvCxnSpPr>
        <p:spPr>
          <a:xfrm flipH="1">
            <a:off x="4430106" y="1986454"/>
            <a:ext cx="1124607" cy="0"/>
          </a:xfrm>
          <a:prstGeom prst="line">
            <a:avLst/>
          </a:prstGeom>
          <a:ln w="22225">
            <a:solidFill>
              <a:srgbClr val="00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160BEC-D9E2-3D47-BFEF-7D4599F6DE9E}"/>
              </a:ext>
            </a:extLst>
          </p:cNvPr>
          <p:cNvCxnSpPr/>
          <p:nvPr/>
        </p:nvCxnSpPr>
        <p:spPr>
          <a:xfrm flipH="1">
            <a:off x="6406053" y="1975944"/>
            <a:ext cx="1124607" cy="0"/>
          </a:xfrm>
          <a:prstGeom prst="line">
            <a:avLst/>
          </a:prstGeom>
          <a:ln w="22225">
            <a:solidFill>
              <a:srgbClr val="FF8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F9FADF-CA7A-DE46-B97D-F6130C30613A}"/>
              </a:ext>
            </a:extLst>
          </p:cNvPr>
          <p:cNvCxnSpPr/>
          <p:nvPr/>
        </p:nvCxnSpPr>
        <p:spPr>
          <a:xfrm flipH="1">
            <a:off x="8366238" y="1975944"/>
            <a:ext cx="1124607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E1D8AFE-218A-4914-A758-CFE9CA61E183}"/>
              </a:ext>
            </a:extLst>
          </p:cNvPr>
          <p:cNvSpPr txBox="1"/>
          <p:nvPr/>
        </p:nvSpPr>
        <p:spPr>
          <a:xfrm>
            <a:off x="3123028" y="6302326"/>
            <a:ext cx="42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6225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755</Words>
  <Application>Microsoft Office PowerPoint</Application>
  <PresentationFormat>A4 Paper (210x297 mm)</PresentationFormat>
  <Paragraphs>222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Microsoft Sans Serif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Boughton</dc:creator>
  <cp:lastModifiedBy>Mark Powell</cp:lastModifiedBy>
  <cp:revision>130</cp:revision>
  <cp:lastPrinted>2025-10-17T09:41:20Z</cp:lastPrinted>
  <dcterms:created xsi:type="dcterms:W3CDTF">2020-10-22T11:16:26Z</dcterms:created>
  <dcterms:modified xsi:type="dcterms:W3CDTF">2026-05-18T09:25:33Z</dcterms:modified>
</cp:coreProperties>
</file>